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handoutMasterIdLst>
    <p:handoutMasterId r:id="rId34"/>
  </p:handoutMasterIdLst>
  <p:sldIdLst>
    <p:sldId id="256" r:id="rId2"/>
    <p:sldId id="257" r:id="rId3"/>
    <p:sldId id="326" r:id="rId4"/>
    <p:sldId id="286" r:id="rId5"/>
    <p:sldId id="314" r:id="rId6"/>
    <p:sldId id="300" r:id="rId7"/>
    <p:sldId id="310" r:id="rId8"/>
    <p:sldId id="302" r:id="rId9"/>
    <p:sldId id="304" r:id="rId10"/>
    <p:sldId id="306" r:id="rId11"/>
    <p:sldId id="316" r:id="rId12"/>
    <p:sldId id="305" r:id="rId13"/>
    <p:sldId id="318" r:id="rId14"/>
    <p:sldId id="317" r:id="rId15"/>
    <p:sldId id="307" r:id="rId16"/>
    <p:sldId id="319" r:id="rId17"/>
    <p:sldId id="312" r:id="rId18"/>
    <p:sldId id="323" r:id="rId19"/>
    <p:sldId id="324" r:id="rId20"/>
    <p:sldId id="313" r:id="rId21"/>
    <p:sldId id="327" r:id="rId22"/>
    <p:sldId id="334" r:id="rId23"/>
    <p:sldId id="328" r:id="rId24"/>
    <p:sldId id="330" r:id="rId25"/>
    <p:sldId id="329" r:id="rId26"/>
    <p:sldId id="337" r:id="rId27"/>
    <p:sldId id="331" r:id="rId28"/>
    <p:sldId id="333" r:id="rId29"/>
    <p:sldId id="332" r:id="rId30"/>
    <p:sldId id="338" r:id="rId31"/>
    <p:sldId id="335" r:id="rId32"/>
    <p:sldId id="33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2"/>
    <p:restoredTop sz="94667"/>
  </p:normalViewPr>
  <p:slideViewPr>
    <p:cSldViewPr snapToGrid="0" snapToObjects="1">
      <p:cViewPr>
        <p:scale>
          <a:sx n="112" d="100"/>
          <a:sy n="112" d="100"/>
        </p:scale>
        <p:origin x="1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03A32-1AF8-7048-B85F-DBE955270815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2EFC8-1C74-3745-9D40-15BF4CC86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58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3343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18938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167743"/>
            <a:ext cx="3868340" cy="3021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18938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167743"/>
            <a:ext cx="3887391" cy="3021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0176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8399"/>
            <a:ext cx="7886700" cy="373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F4D3B-790C-8C42-A381-C153A8609A1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1D0AF-72A2-C84E-9FD5-218820F1B20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CHMC and CoM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8" b="14822"/>
          <a:stretch/>
        </p:blipFill>
        <p:spPr>
          <a:xfrm>
            <a:off x="6250632" y="-11111"/>
            <a:ext cx="2893368" cy="11557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" y="0"/>
            <a:ext cx="6250631" cy="11430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5-09-03 at 8.13.45 AM.png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24831" r="3977" b="17999"/>
          <a:stretch/>
        </p:blipFill>
        <p:spPr>
          <a:xfrm>
            <a:off x="223597" y="313051"/>
            <a:ext cx="4516660" cy="375659"/>
          </a:xfrm>
          <a:prstGeom prst="rect">
            <a:avLst/>
          </a:prstGeom>
        </p:spPr>
      </p:pic>
      <p:pic>
        <p:nvPicPr>
          <p:cNvPr id="10" name="Picture 9" descr="CCHMC_UC_logo_RGB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03" y="6204982"/>
            <a:ext cx="3082599" cy="6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2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markdown.rstudio.com/lesson-1.html" TargetMode="External"/><Relationship Id="rId3" Type="http://schemas.openxmlformats.org/officeDocument/2006/relationships/hyperlink" Target="http://www.rstudio.com/wp-content/uploads/2016/03/rmarkdown-cheatsheet-2.0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</a:p>
          <a:p>
            <a:endParaRPr lang="en-US" dirty="0"/>
          </a:p>
          <a:p>
            <a:r>
              <a:rPr lang="en-US" dirty="0" smtClean="0"/>
              <a:t>Data </a:t>
            </a:r>
            <a:r>
              <a:rPr lang="en-US" dirty="0" smtClean="0"/>
              <a:t>Science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-fold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input dataset into k groups (e.g. 3 groups)</a:t>
            </a:r>
          </a:p>
          <a:p>
            <a:r>
              <a:rPr lang="en-US" dirty="0" smtClean="0"/>
              <a:t>Use n-1 groups for training</a:t>
            </a:r>
          </a:p>
          <a:p>
            <a:r>
              <a:rPr lang="en-US" dirty="0" smtClean="0"/>
              <a:t>Use one group to test</a:t>
            </a:r>
          </a:p>
          <a:p>
            <a:r>
              <a:rPr lang="en-US" dirty="0" smtClean="0"/>
              <a:t>Count the number of misclassified samples</a:t>
            </a:r>
          </a:p>
          <a:p>
            <a:r>
              <a:rPr lang="en-US" dirty="0" smtClean="0"/>
              <a:t>Repeat for all groups and average the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2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and sample  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- </a:t>
            </a:r>
            <a:r>
              <a:rPr lang="en-US" dirty="0"/>
              <a:t>Divide into Groups and Reassemble</a:t>
            </a:r>
          </a:p>
          <a:p>
            <a:pPr lvl="1"/>
            <a:r>
              <a:rPr lang="en-US" dirty="0" smtClean="0"/>
              <a:t>split(</a:t>
            </a:r>
            <a:r>
              <a:rPr lang="en-US" dirty="0" err="1" smtClean="0"/>
              <a:t>x,f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divides the data in the vector x into the groups defined by </a:t>
            </a:r>
            <a:r>
              <a:rPr lang="en-US" dirty="0" smtClean="0"/>
              <a:t>f.  (</a:t>
            </a:r>
            <a:r>
              <a:rPr lang="en-US" dirty="0"/>
              <a:t>R </a:t>
            </a:r>
            <a:r>
              <a:rPr lang="en-US" dirty="0" smtClean="0"/>
              <a:t>Documentation ?split)</a:t>
            </a:r>
          </a:p>
          <a:p>
            <a:pPr lvl="1"/>
            <a:r>
              <a:rPr lang="en-US" dirty="0" smtClean="0"/>
              <a:t>Output is an array of groups</a:t>
            </a:r>
          </a:p>
          <a:p>
            <a:r>
              <a:rPr lang="en-US" dirty="0" smtClean="0"/>
              <a:t>sample </a:t>
            </a:r>
            <a:r>
              <a:rPr lang="mr-IN" dirty="0" smtClean="0"/>
              <a:t>–</a:t>
            </a:r>
            <a:r>
              <a:rPr lang="en-US" dirty="0" smtClean="0"/>
              <a:t> Randomly assigned numbers 1..size to x groups</a:t>
            </a:r>
          </a:p>
          <a:p>
            <a:pPr lvl="1"/>
            <a:r>
              <a:rPr lang="en-US" dirty="0" smtClean="0"/>
              <a:t>sample(</a:t>
            </a:r>
            <a:r>
              <a:rPr lang="en-US" dirty="0" err="1" smtClean="0"/>
              <a:t>x,size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takes </a:t>
            </a:r>
            <a:r>
              <a:rPr lang="en-US" dirty="0"/>
              <a:t>a sample of the specified size from the elements of x using either with or without </a:t>
            </a:r>
            <a:r>
              <a:rPr lang="en-US" dirty="0" smtClean="0"/>
              <a:t>replacement (R Documentation ?sample)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8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1762"/>
            <a:ext cx="7886700" cy="881468"/>
          </a:xfrm>
        </p:spPr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-fold cross-validation </a:t>
            </a:r>
            <a:r>
              <a:rPr lang="en-US" dirty="0" err="1" smtClean="0"/>
              <a:t>cont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71" y="1774371"/>
            <a:ext cx="8741229" cy="4402591"/>
          </a:xfrm>
        </p:spPr>
        <p:txBody>
          <a:bodyPr>
            <a:normAutofit/>
          </a:bodyPr>
          <a:lstStyle/>
          <a:p>
            <a:r>
              <a:rPr lang="en-US" sz="2000" dirty="0" err="1"/>
              <a:t>LumA_groups</a:t>
            </a:r>
            <a:r>
              <a:rPr lang="en-US" sz="2000" dirty="0"/>
              <a:t> &lt;-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split(</a:t>
            </a:r>
            <a:r>
              <a:rPr lang="en-US" sz="2000" dirty="0" err="1" smtClean="0"/>
              <a:t>colnames</a:t>
            </a:r>
            <a:r>
              <a:rPr lang="en-US" sz="2000" dirty="0" smtClean="0"/>
              <a:t>(</a:t>
            </a:r>
            <a:r>
              <a:rPr lang="en-US" sz="2000" dirty="0" err="1" smtClean="0"/>
              <a:t>LumA</a:t>
            </a:r>
            <a:r>
              <a:rPr lang="en-US" sz="2000" dirty="0"/>
              <a:t>), sample(1:nfold, </a:t>
            </a:r>
            <a:r>
              <a:rPr lang="en-US" sz="2000" dirty="0" err="1"/>
              <a:t>ncol</a:t>
            </a:r>
            <a:r>
              <a:rPr lang="en-US" sz="2000" dirty="0"/>
              <a:t>(</a:t>
            </a:r>
            <a:r>
              <a:rPr lang="en-US" sz="2000" dirty="0" err="1"/>
              <a:t>LumA</a:t>
            </a:r>
            <a:r>
              <a:rPr lang="en-US" sz="2000" dirty="0"/>
              <a:t>), replace=T</a:t>
            </a:r>
            <a:r>
              <a:rPr lang="en-US" sz="2000" dirty="0" smtClean="0"/>
              <a:t>))</a:t>
            </a:r>
          </a:p>
          <a:p>
            <a:r>
              <a:rPr lang="en-US" sz="2000" dirty="0" err="1" smtClean="0"/>
              <a:t>Basal_groups</a:t>
            </a:r>
            <a:r>
              <a:rPr lang="en-US" sz="2000" dirty="0" smtClean="0"/>
              <a:t> </a:t>
            </a:r>
            <a:r>
              <a:rPr lang="en-US" sz="2000" dirty="0"/>
              <a:t>&lt;-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split(</a:t>
            </a:r>
            <a:r>
              <a:rPr lang="en-US" sz="2000" dirty="0" err="1" smtClean="0"/>
              <a:t>colnames</a:t>
            </a:r>
            <a:r>
              <a:rPr lang="en-US" sz="2000" dirty="0" smtClean="0"/>
              <a:t>(Basal</a:t>
            </a:r>
            <a:r>
              <a:rPr lang="en-US" sz="2000" dirty="0"/>
              <a:t>), sample(1:nfold, </a:t>
            </a:r>
            <a:r>
              <a:rPr lang="en-US" sz="2000" dirty="0" err="1"/>
              <a:t>ncol</a:t>
            </a:r>
            <a:r>
              <a:rPr lang="en-US" sz="2000" dirty="0"/>
              <a:t>(Basal), </a:t>
            </a:r>
            <a:r>
              <a:rPr lang="en-US" sz="2000" dirty="0" smtClean="0"/>
              <a:t>replace=T))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testA</a:t>
            </a:r>
            <a:r>
              <a:rPr lang="en-US" sz="2000" dirty="0" smtClean="0"/>
              <a:t> </a:t>
            </a:r>
            <a:r>
              <a:rPr lang="en-US" sz="2000" dirty="0"/>
              <a:t>&lt;- </a:t>
            </a:r>
            <a:r>
              <a:rPr lang="en-US" sz="2000" dirty="0" err="1"/>
              <a:t>LumA</a:t>
            </a:r>
            <a:r>
              <a:rPr lang="en-US" sz="2000" dirty="0"/>
              <a:t>[,</a:t>
            </a: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LumA</a:t>
            </a:r>
            <a:r>
              <a:rPr lang="en-US" sz="2000" dirty="0"/>
              <a:t>) %in% </a:t>
            </a:r>
            <a:r>
              <a:rPr lang="en-US" sz="2000" dirty="0" err="1"/>
              <a:t>unlist</a:t>
            </a:r>
            <a:r>
              <a:rPr lang="en-US" sz="2000" dirty="0"/>
              <a:t>(</a:t>
            </a:r>
            <a:r>
              <a:rPr lang="en-US" sz="2000" dirty="0" err="1"/>
              <a:t>LumA_groups</a:t>
            </a:r>
            <a:r>
              <a:rPr lang="en-US" sz="2000" dirty="0"/>
              <a:t>[</a:t>
            </a:r>
            <a:r>
              <a:rPr lang="en-US" sz="2000" b="1" dirty="0" err="1"/>
              <a:t>test_group</a:t>
            </a:r>
            <a:r>
              <a:rPr lang="en-US" sz="2000" dirty="0" smtClean="0"/>
              <a:t>])]</a:t>
            </a:r>
          </a:p>
          <a:p>
            <a:r>
              <a:rPr lang="en-US" sz="2000" dirty="0" err="1" smtClean="0"/>
              <a:t>testB</a:t>
            </a:r>
            <a:r>
              <a:rPr lang="en-US" sz="2000" dirty="0" smtClean="0"/>
              <a:t> </a:t>
            </a:r>
            <a:r>
              <a:rPr lang="en-US" sz="2000" dirty="0"/>
              <a:t>&lt;- Basal[,</a:t>
            </a:r>
            <a:r>
              <a:rPr lang="en-US" sz="2000" dirty="0" err="1"/>
              <a:t>colnames</a:t>
            </a:r>
            <a:r>
              <a:rPr lang="en-US" sz="2000" dirty="0"/>
              <a:t>(Basal) %in% </a:t>
            </a:r>
            <a:r>
              <a:rPr lang="en-US" sz="2000" dirty="0" err="1"/>
              <a:t>unlist</a:t>
            </a:r>
            <a:r>
              <a:rPr lang="en-US" sz="2000" dirty="0"/>
              <a:t>(</a:t>
            </a:r>
            <a:r>
              <a:rPr lang="en-US" sz="2000" dirty="0" err="1"/>
              <a:t>Basal_groups</a:t>
            </a:r>
            <a:r>
              <a:rPr lang="en-US" sz="2000" dirty="0"/>
              <a:t>[</a:t>
            </a:r>
            <a:r>
              <a:rPr lang="en-US" sz="2000" b="1" dirty="0" err="1"/>
              <a:t>test_group</a:t>
            </a:r>
            <a:r>
              <a:rPr lang="en-US" sz="2000" dirty="0" smtClean="0"/>
              <a:t>])]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trainingA</a:t>
            </a:r>
            <a:r>
              <a:rPr lang="en-US" sz="2000" dirty="0" smtClean="0"/>
              <a:t> </a:t>
            </a:r>
            <a:r>
              <a:rPr lang="en-US" sz="2000" dirty="0"/>
              <a:t>&lt;- </a:t>
            </a:r>
            <a:r>
              <a:rPr lang="en-US" sz="2000" dirty="0" err="1"/>
              <a:t>LumA</a:t>
            </a:r>
            <a:r>
              <a:rPr lang="en-US" sz="2000" dirty="0"/>
              <a:t>[,!(</a:t>
            </a: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LumA</a:t>
            </a:r>
            <a:r>
              <a:rPr lang="en-US" sz="2000" dirty="0"/>
              <a:t>) %in% </a:t>
            </a:r>
            <a:r>
              <a:rPr lang="en-US" sz="2000" dirty="0" err="1"/>
              <a:t>unlist</a:t>
            </a:r>
            <a:r>
              <a:rPr lang="en-US" sz="2000" dirty="0"/>
              <a:t>(</a:t>
            </a:r>
            <a:r>
              <a:rPr lang="en-US" sz="2000" dirty="0" err="1"/>
              <a:t>LumA_groups</a:t>
            </a:r>
            <a:r>
              <a:rPr lang="en-US" sz="2000" dirty="0"/>
              <a:t>[</a:t>
            </a:r>
            <a:r>
              <a:rPr lang="en-US" sz="2000" b="1" dirty="0" err="1"/>
              <a:t>test_group</a:t>
            </a:r>
            <a:r>
              <a:rPr lang="en-US" sz="2000" dirty="0" smtClean="0"/>
              <a:t>]))]</a:t>
            </a:r>
          </a:p>
          <a:p>
            <a:r>
              <a:rPr lang="en-US" sz="2000" dirty="0" err="1" smtClean="0"/>
              <a:t>trainingB</a:t>
            </a:r>
            <a:r>
              <a:rPr lang="en-US" sz="2000" dirty="0" smtClean="0"/>
              <a:t> </a:t>
            </a:r>
            <a:r>
              <a:rPr lang="en-US" sz="2000" dirty="0"/>
              <a:t>&lt;- Basal[,!(</a:t>
            </a:r>
            <a:r>
              <a:rPr lang="en-US" sz="2000" dirty="0" err="1"/>
              <a:t>colnames</a:t>
            </a:r>
            <a:r>
              <a:rPr lang="en-US" sz="2000" dirty="0"/>
              <a:t>(Basal) %in% </a:t>
            </a:r>
            <a:r>
              <a:rPr lang="en-US" sz="2000" dirty="0" err="1"/>
              <a:t>unlist</a:t>
            </a:r>
            <a:r>
              <a:rPr lang="en-US" sz="2000" dirty="0"/>
              <a:t>(</a:t>
            </a:r>
            <a:r>
              <a:rPr lang="en-US" sz="2000" dirty="0" err="1"/>
              <a:t>Basal_groups</a:t>
            </a:r>
            <a:r>
              <a:rPr lang="en-US" sz="2000" dirty="0"/>
              <a:t>[</a:t>
            </a:r>
            <a:r>
              <a:rPr lang="en-US" sz="2000" b="1" dirty="0" err="1"/>
              <a:t>test_group</a:t>
            </a:r>
            <a:r>
              <a:rPr lang="en-US" sz="2000" dirty="0"/>
              <a:t>]))]</a:t>
            </a:r>
          </a:p>
        </p:txBody>
      </p:sp>
    </p:spTree>
    <p:extLst>
      <p:ext uri="{BB962C8B-B14F-4D97-AF65-F5344CB8AC3E}">
        <p14:creationId xmlns:p14="http://schemas.microsoft.com/office/powerpoint/2010/main" val="58438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1761"/>
            <a:ext cx="7886700" cy="1436638"/>
          </a:xfrm>
        </p:spPr>
        <p:txBody>
          <a:bodyPr/>
          <a:lstStyle/>
          <a:p>
            <a:r>
              <a:rPr lang="en-US" dirty="0" smtClean="0"/>
              <a:t>Distances from centroid and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create centroid for each training set (A and B)</a:t>
            </a:r>
          </a:p>
          <a:p>
            <a:pPr lvl="1"/>
            <a:r>
              <a:rPr lang="en-US" dirty="0" smtClean="0"/>
              <a:t>Centroid is a vector of mean expression levels for each gene (in respective class) </a:t>
            </a:r>
          </a:p>
          <a:p>
            <a:r>
              <a:rPr lang="en-US" dirty="0" smtClean="0"/>
              <a:t>2. measure a distance for each test sample from the centroid A and centroid B</a:t>
            </a:r>
          </a:p>
          <a:p>
            <a:r>
              <a:rPr lang="en-US" dirty="0" smtClean="0"/>
              <a:t>3. classify as A if distance shorter to centroid A, classify as B if distance shorter to centroid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4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sapply</a:t>
            </a:r>
            <a:r>
              <a:rPr lang="en-US" dirty="0" smtClean="0"/>
              <a:t> R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sapply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Apply </a:t>
            </a:r>
            <a:r>
              <a:rPr lang="en-US" dirty="0"/>
              <a:t>a Function over a List or Vector</a:t>
            </a:r>
          </a:p>
          <a:p>
            <a:pPr lvl="1"/>
            <a:r>
              <a:rPr lang="en-US" dirty="0" err="1" smtClean="0"/>
              <a:t>sapply</a:t>
            </a:r>
            <a:r>
              <a:rPr lang="en-US" dirty="0" smtClean="0"/>
              <a:t>(data, function(x) {</a:t>
            </a:r>
            <a:r>
              <a:rPr lang="mr-IN" dirty="0" smtClean="0"/>
              <a:t>…</a:t>
            </a:r>
            <a:r>
              <a:rPr lang="en-US" dirty="0" smtClean="0"/>
              <a:t>})</a:t>
            </a:r>
          </a:p>
          <a:p>
            <a:pPr lvl="1"/>
            <a:r>
              <a:rPr lang="en-US" dirty="0" smtClean="0"/>
              <a:t>For all samples in the input array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3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-fold cross-validation </a:t>
            </a:r>
            <a:r>
              <a:rPr lang="en-US" dirty="0" err="1" smtClean="0"/>
              <a:t>cont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60977"/>
            <a:ext cx="7886700" cy="3738563"/>
          </a:xfrm>
        </p:spPr>
        <p:txBody>
          <a:bodyPr>
            <a:normAutofit/>
          </a:bodyPr>
          <a:lstStyle/>
          <a:p>
            <a:r>
              <a:rPr lang="en-US" sz="2000" dirty="0" err="1"/>
              <a:t>centroidA</a:t>
            </a:r>
            <a:r>
              <a:rPr lang="en-US" sz="2000" dirty="0"/>
              <a:t> &lt;- </a:t>
            </a:r>
            <a:r>
              <a:rPr lang="en-US" sz="2000" dirty="0" err="1"/>
              <a:t>rowMeans</a:t>
            </a:r>
            <a:r>
              <a:rPr lang="en-US" sz="2000" dirty="0"/>
              <a:t>(</a:t>
            </a:r>
            <a:r>
              <a:rPr lang="en-US" sz="2000" dirty="0" err="1"/>
              <a:t>trainingA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centroidB</a:t>
            </a:r>
            <a:r>
              <a:rPr lang="en-US" sz="2000" dirty="0" smtClean="0"/>
              <a:t> </a:t>
            </a:r>
            <a:r>
              <a:rPr lang="en-US" sz="2000" dirty="0"/>
              <a:t>&lt;- </a:t>
            </a:r>
            <a:r>
              <a:rPr lang="en-US" sz="2000" dirty="0" err="1"/>
              <a:t>rowMeans</a:t>
            </a:r>
            <a:r>
              <a:rPr lang="en-US" sz="2000" dirty="0"/>
              <a:t>(</a:t>
            </a:r>
            <a:r>
              <a:rPr lang="en-US" sz="2000" dirty="0" err="1"/>
              <a:t>trainingB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misclassifiedA</a:t>
            </a:r>
            <a:r>
              <a:rPr lang="en-US" sz="2000" dirty="0" smtClean="0"/>
              <a:t> </a:t>
            </a:r>
            <a:r>
              <a:rPr lang="en-US" sz="2000" dirty="0"/>
              <a:t>&lt;- sum(</a:t>
            </a:r>
            <a:r>
              <a:rPr lang="en-US" sz="2000" dirty="0" err="1"/>
              <a:t>sapply</a:t>
            </a:r>
            <a:r>
              <a:rPr lang="en-US" sz="2000" dirty="0"/>
              <a:t>(</a:t>
            </a:r>
            <a:r>
              <a:rPr lang="en-US" sz="2000" dirty="0" err="1"/>
              <a:t>testA</a:t>
            </a:r>
            <a:r>
              <a:rPr lang="en-US" sz="2000" dirty="0"/>
              <a:t>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function(x</a:t>
            </a:r>
            <a:r>
              <a:rPr lang="en-US" sz="2000" dirty="0"/>
              <a:t>) { </a:t>
            </a:r>
            <a:r>
              <a:rPr lang="en-US" sz="2000" dirty="0" err="1"/>
              <a:t>sqrt</a:t>
            </a:r>
            <a:r>
              <a:rPr lang="en-US" sz="2000" dirty="0"/>
              <a:t>(sum((x-</a:t>
            </a:r>
            <a:r>
              <a:rPr lang="en-US" sz="2000" dirty="0" err="1"/>
              <a:t>centroidA</a:t>
            </a:r>
            <a:r>
              <a:rPr lang="en-US" sz="2000" dirty="0"/>
              <a:t>)^2))-</a:t>
            </a:r>
            <a:r>
              <a:rPr lang="en-US" sz="2000" dirty="0" err="1"/>
              <a:t>sqrt</a:t>
            </a:r>
            <a:r>
              <a:rPr lang="en-US" sz="2000" dirty="0"/>
              <a:t>(sum((x-</a:t>
            </a:r>
            <a:r>
              <a:rPr lang="en-US" sz="2000" dirty="0" err="1"/>
              <a:t>centroidB</a:t>
            </a:r>
            <a:r>
              <a:rPr lang="en-US" sz="2000" dirty="0"/>
              <a:t>)^2))&gt;0 </a:t>
            </a:r>
            <a:r>
              <a:rPr lang="en-US" sz="2000" dirty="0" smtClean="0"/>
              <a:t>}))</a:t>
            </a:r>
          </a:p>
          <a:p>
            <a:r>
              <a:rPr lang="en-US" sz="2000" dirty="0" err="1" smtClean="0"/>
              <a:t>misclassifiedB</a:t>
            </a:r>
            <a:r>
              <a:rPr lang="en-US" sz="2000" dirty="0" smtClean="0"/>
              <a:t> </a:t>
            </a:r>
            <a:r>
              <a:rPr lang="en-US" sz="2000" dirty="0"/>
              <a:t>&lt;- sum(</a:t>
            </a:r>
            <a:r>
              <a:rPr lang="en-US" sz="2000" dirty="0" err="1"/>
              <a:t>sapply</a:t>
            </a:r>
            <a:r>
              <a:rPr lang="en-US" sz="2000" dirty="0"/>
              <a:t>(</a:t>
            </a:r>
            <a:r>
              <a:rPr lang="en-US" sz="2000" dirty="0" err="1"/>
              <a:t>testB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 smtClean="0"/>
              <a:t>function(x</a:t>
            </a:r>
            <a:r>
              <a:rPr lang="en-US" sz="2000" dirty="0"/>
              <a:t>) { </a:t>
            </a:r>
            <a:r>
              <a:rPr lang="en-US" sz="2000" dirty="0" err="1"/>
              <a:t>sqrt</a:t>
            </a:r>
            <a:r>
              <a:rPr lang="en-US" sz="2000" dirty="0"/>
              <a:t>(sum((x-</a:t>
            </a:r>
            <a:r>
              <a:rPr lang="en-US" sz="2000" dirty="0" err="1"/>
              <a:t>centroidA</a:t>
            </a:r>
            <a:r>
              <a:rPr lang="en-US" sz="2000" dirty="0"/>
              <a:t>)^2))-</a:t>
            </a:r>
            <a:r>
              <a:rPr lang="en-US" sz="2000" dirty="0" err="1"/>
              <a:t>sqrt</a:t>
            </a:r>
            <a:r>
              <a:rPr lang="en-US" sz="2000" dirty="0"/>
              <a:t>(sum((x-</a:t>
            </a:r>
            <a:r>
              <a:rPr lang="en-US" sz="2000" dirty="0" err="1"/>
              <a:t>centroidB</a:t>
            </a:r>
            <a:r>
              <a:rPr lang="en-US" sz="2000" dirty="0"/>
              <a:t>)^2))&lt;0 </a:t>
            </a:r>
            <a:r>
              <a:rPr lang="en-US" sz="2000" dirty="0" smtClean="0"/>
              <a:t>}))</a:t>
            </a:r>
          </a:p>
          <a:p>
            <a:endParaRPr lang="en-US" sz="2000" dirty="0"/>
          </a:p>
          <a:p>
            <a:r>
              <a:rPr lang="en-US" sz="2000" dirty="0"/>
              <a:t>result[</a:t>
            </a:r>
            <a:r>
              <a:rPr lang="en-US" sz="2000" b="1" dirty="0" err="1"/>
              <a:t>test_group</a:t>
            </a:r>
            <a:r>
              <a:rPr lang="en-US" sz="2000" dirty="0"/>
              <a:t>] &lt;- (</a:t>
            </a:r>
            <a:r>
              <a:rPr lang="en-US" sz="2000" dirty="0" err="1"/>
              <a:t>misclassifiedA+misclassifiedB</a:t>
            </a:r>
            <a:r>
              <a:rPr lang="en-US" sz="2000" dirty="0"/>
              <a:t>)/(</a:t>
            </a:r>
            <a:r>
              <a:rPr lang="en-US" sz="2000" dirty="0" err="1"/>
              <a:t>ncol</a:t>
            </a:r>
            <a:r>
              <a:rPr lang="en-US" sz="2000" dirty="0"/>
              <a:t>(</a:t>
            </a:r>
            <a:r>
              <a:rPr lang="en-US" sz="2000" dirty="0" err="1"/>
              <a:t>testA</a:t>
            </a:r>
            <a:r>
              <a:rPr lang="en-US" sz="2000" dirty="0"/>
              <a:t>)+</a:t>
            </a:r>
            <a:r>
              <a:rPr lang="en-US" sz="2000" dirty="0" err="1"/>
              <a:t>ncol</a:t>
            </a:r>
            <a:r>
              <a:rPr lang="en-US" sz="2000" dirty="0"/>
              <a:t>(</a:t>
            </a:r>
            <a:r>
              <a:rPr lang="en-US" sz="2000" dirty="0" err="1"/>
              <a:t>testB</a:t>
            </a:r>
            <a:r>
              <a:rPr lang="en-US" sz="20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25664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mean(result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sd</a:t>
            </a:r>
            <a:r>
              <a:rPr lang="en-US" dirty="0" smtClean="0"/>
              <a:t>(result)</a:t>
            </a:r>
          </a:p>
          <a:p>
            <a:endParaRPr lang="en-US" dirty="0"/>
          </a:p>
          <a:p>
            <a:r>
              <a:rPr lang="en-US" dirty="0"/>
              <a:t>Run several times and observe results</a:t>
            </a:r>
          </a:p>
          <a:p>
            <a:r>
              <a:rPr lang="en-US" dirty="0"/>
              <a:t>Apply to </a:t>
            </a:r>
            <a:r>
              <a:rPr lang="en-US" dirty="0" smtClean="0"/>
              <a:t>her2_lumA.txt</a:t>
            </a:r>
          </a:p>
          <a:p>
            <a:pPr lvl="1"/>
            <a:r>
              <a:rPr lang="en-US" dirty="0" smtClean="0"/>
              <a:t>Make sure to change the name of cancer type</a:t>
            </a:r>
            <a:endParaRPr lang="en-US" dirty="0"/>
          </a:p>
          <a:p>
            <a:r>
              <a:rPr lang="en-US" dirty="0"/>
              <a:t>The assignment details are coming on 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1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source code</a:t>
            </a:r>
          </a:p>
          <a:p>
            <a:pPr lvl="1"/>
            <a:r>
              <a:rPr lang="en-US" dirty="0" smtClean="0"/>
              <a:t>E.g. 10-fold cross-validation</a:t>
            </a:r>
          </a:p>
          <a:p>
            <a:pPr lvl="1"/>
            <a:r>
              <a:rPr lang="en-US" dirty="0" smtClean="0"/>
              <a:t>E.g. Use “her2_lumA.txt” input file</a:t>
            </a:r>
          </a:p>
          <a:p>
            <a:r>
              <a:rPr lang="en-US" dirty="0" smtClean="0"/>
              <a:t>Review diff (using </a:t>
            </a:r>
            <a:r>
              <a:rPr lang="en-US" dirty="0" err="1" smtClean="0"/>
              <a:t>git</a:t>
            </a:r>
            <a:r>
              <a:rPr lang="en-US" dirty="0" smtClean="0"/>
              <a:t> -&gt; diff)</a:t>
            </a:r>
          </a:p>
          <a:p>
            <a:r>
              <a:rPr lang="en-US" dirty="0" smtClean="0"/>
              <a:t>Commit the code to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/>
              <a:t>git</a:t>
            </a:r>
            <a:r>
              <a:rPr lang="en-US" dirty="0" smtClean="0"/>
              <a:t>-&gt;commit-&gt;push)</a:t>
            </a:r>
          </a:p>
          <a:p>
            <a:r>
              <a:rPr lang="en-US" dirty="0" smtClean="0"/>
              <a:t>Add a new file and commit it to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1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file modifications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684455"/>
            <a:ext cx="7886700" cy="32464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373512" y="2054578"/>
            <a:ext cx="112888" cy="10160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707469" y="2054578"/>
            <a:ext cx="293509" cy="11054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28565" y="2054578"/>
            <a:ext cx="3130546" cy="12361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file modifications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684455"/>
            <a:ext cx="7886700" cy="324645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115733" y="1919111"/>
            <a:ext cx="265289" cy="141111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3600" y="3138311"/>
            <a:ext cx="151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input file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15733" y="3635022"/>
            <a:ext cx="891824" cy="38382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46311" y="2020711"/>
            <a:ext cx="541869" cy="83962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mr-IN" dirty="0" smtClean="0"/>
              <a:t>–</a:t>
            </a:r>
            <a:r>
              <a:rPr lang="en-US" dirty="0" smtClean="0"/>
              <a:t> R/</a:t>
            </a:r>
            <a:r>
              <a:rPr lang="en-US" dirty="0" err="1" smtClean="0"/>
              <a:t>RStudio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i="1" dirty="0" smtClean="0"/>
              <a:t>n</a:t>
            </a:r>
            <a:r>
              <a:rPr lang="en-US" dirty="0" smtClean="0"/>
              <a:t>-fold </a:t>
            </a:r>
            <a:r>
              <a:rPr lang="en-US" dirty="0" smtClean="0"/>
              <a:t>cross-validation in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4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Cmd</a:t>
            </a:r>
            <a:r>
              <a:rPr lang="en-US" dirty="0" smtClean="0"/>
              <a:t> line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install.packages</a:t>
            </a:r>
            <a:r>
              <a:rPr lang="en-US" dirty="0" smtClean="0"/>
              <a:t>(”ggplot2”)</a:t>
            </a:r>
          </a:p>
          <a:p>
            <a:r>
              <a:rPr lang="en-US" dirty="0" smtClean="0"/>
              <a:t>UI </a:t>
            </a:r>
            <a:r>
              <a:rPr lang="mr-IN" dirty="0" smtClean="0"/>
              <a:t>–</a:t>
            </a:r>
            <a:r>
              <a:rPr lang="en-US" dirty="0" smtClean="0"/>
              <a:t> Packages -&gt; Install</a:t>
            </a:r>
          </a:p>
          <a:p>
            <a:r>
              <a:rPr lang="en-US" dirty="0" smtClean="0"/>
              <a:t>?&lt;package name&gt;</a:t>
            </a:r>
          </a:p>
          <a:p>
            <a:r>
              <a:rPr lang="en-US" dirty="0" smtClean="0"/>
              <a:t>Autocomplete</a:t>
            </a:r>
          </a:p>
          <a:p>
            <a:pPr lvl="1"/>
            <a:r>
              <a:rPr lang="en-US" dirty="0" smtClean="0"/>
              <a:t>ggplot2::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 data analysis in R will result in many lines of code, some tables, plots,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How do you make it pretty (cut and paste to word?)</a:t>
            </a:r>
          </a:p>
          <a:p>
            <a:r>
              <a:rPr lang="en-US" dirty="0" smtClean="0"/>
              <a:t>How do you share the code and let others see how you got your results (send them your R code together with the Word document?)</a:t>
            </a:r>
          </a:p>
          <a:p>
            <a:r>
              <a:rPr lang="en-US" dirty="0" smtClean="0"/>
              <a:t>OR </a:t>
            </a:r>
            <a:r>
              <a:rPr lang="mr-IN" dirty="0" smtClean="0"/>
              <a:t>…</a:t>
            </a:r>
            <a:r>
              <a:rPr lang="en-US" dirty="0" smtClean="0"/>
              <a:t>..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Create R Markdown document!</a:t>
            </a:r>
          </a:p>
        </p:txBody>
      </p:sp>
    </p:spTree>
    <p:extLst>
      <p:ext uri="{BB962C8B-B14F-4D97-AF65-F5344CB8AC3E}">
        <p14:creationId xmlns:p14="http://schemas.microsoft.com/office/powerpoint/2010/main" val="183177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guys have a great tutorial: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rmarkdown.rstudio.com/lesson-1.html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Cheat sheet: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www.rstudio.com/wp-content/uploads/2016/03/rmarkdown-cheatsheet-2.0.pdf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62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Markdown let you create </a:t>
            </a:r>
            <a:r>
              <a:rPr lang="en-US" dirty="0" smtClean="0"/>
              <a:t>pretty documents </a:t>
            </a:r>
            <a:r>
              <a:rPr lang="en-US" dirty="0"/>
              <a:t>with embedded R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Imagine Word document with R embedded</a:t>
            </a:r>
            <a:endParaRPr lang="en-US" dirty="0"/>
          </a:p>
          <a:p>
            <a:r>
              <a:rPr lang="en-US" dirty="0"/>
              <a:t>Create a document that can be rerun (reproducible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can be PDF, Word, HTML,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8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a few examples from the gallery</a:t>
            </a:r>
          </a:p>
          <a:p>
            <a:r>
              <a:rPr lang="en-US" dirty="0"/>
              <a:t>http://</a:t>
            </a:r>
            <a:r>
              <a:rPr lang="en-US" dirty="0" err="1"/>
              <a:t>rmarkdown.rstudio.com</a:t>
            </a:r>
            <a:r>
              <a:rPr lang="en-US" dirty="0"/>
              <a:t>/</a:t>
            </a:r>
            <a:r>
              <a:rPr lang="en-US" dirty="0" err="1"/>
              <a:t>gallery.html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 in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3121"/>
            <a:ext cx="7886700" cy="4073842"/>
          </a:xfrm>
        </p:spPr>
        <p:txBody>
          <a:bodyPr/>
          <a:lstStyle/>
          <a:p>
            <a:r>
              <a:rPr lang="en-US" dirty="0" smtClean="0"/>
              <a:t>File -&gt; New File -&gt; R Markdown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b="1" dirty="0" smtClean="0"/>
              <a:t>Document </a:t>
            </a:r>
            <a:r>
              <a:rPr lang="mr-IN" dirty="0" smtClean="0"/>
              <a:t>–</a:t>
            </a:r>
            <a:r>
              <a:rPr lang="en-US" dirty="0" smtClean="0"/>
              <a:t> the output format can be changed later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html_document</a:t>
            </a:r>
            <a:r>
              <a:rPr lang="en-US" dirty="0" smtClean="0"/>
              <a:t>, </a:t>
            </a:r>
            <a:r>
              <a:rPr lang="en-US" dirty="0" err="1" smtClean="0"/>
              <a:t>word_document</a:t>
            </a:r>
            <a:r>
              <a:rPr lang="en-US" dirty="0" smtClean="0"/>
              <a:t>, </a:t>
            </a:r>
            <a:r>
              <a:rPr lang="en-US" dirty="0" err="1" smtClean="0"/>
              <a:t>pdf_document</a:t>
            </a:r>
            <a:endParaRPr lang="en-US" dirty="0" smtClean="0"/>
          </a:p>
          <a:p>
            <a:pPr lvl="1"/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Shiny</a:t>
            </a:r>
          </a:p>
          <a:p>
            <a:pPr lvl="1"/>
            <a:r>
              <a:rPr lang="en-US" dirty="0" smtClean="0"/>
              <a:t>Templates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many templates </a:t>
            </a:r>
            <a:br>
              <a:rPr lang="en-US" dirty="0" smtClean="0"/>
            </a:br>
            <a:r>
              <a:rPr lang="en-US" dirty="0" smtClean="0"/>
              <a:t>available to add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13" y="3428684"/>
            <a:ext cx="4310087" cy="33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in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the final output click on “Knit”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66710"/>
            <a:ext cx="5132070" cy="25102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846070" y="2903220"/>
            <a:ext cx="3314701" cy="76349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</a:t>
            </a:r>
            <a:r>
              <a:rPr lang="en-US" u="sng" dirty="0" smtClean="0"/>
              <a:t>Markdown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/>
              <a:t>not</a:t>
            </a:r>
            <a:r>
              <a:rPr lang="en-US" dirty="0" smtClean="0"/>
              <a:t> WYSIWYG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8399"/>
            <a:ext cx="3074670" cy="3738563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---</a:t>
            </a:r>
            <a:br>
              <a:rPr lang="en-US" dirty="0" smtClean="0"/>
            </a:br>
            <a:r>
              <a:rPr lang="en-US" dirty="0" smtClean="0"/>
              <a:t>title</a:t>
            </a:r>
            <a:r>
              <a:rPr lang="en-US" dirty="0"/>
              <a:t>: </a:t>
            </a:r>
            <a:r>
              <a:rPr lang="en-US" dirty="0" smtClean="0"/>
              <a:t>“Title”</a:t>
            </a:r>
            <a:br>
              <a:rPr lang="en-US" dirty="0" smtClean="0"/>
            </a:br>
            <a:r>
              <a:rPr lang="en-US" dirty="0" smtClean="0"/>
              <a:t>output</a:t>
            </a:r>
            <a:r>
              <a:rPr lang="en-US" dirty="0"/>
              <a:t>: </a:t>
            </a:r>
            <a:r>
              <a:rPr lang="en-US" dirty="0" err="1" smtClean="0"/>
              <a:t>html_document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---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# </a:t>
            </a:r>
            <a:r>
              <a:rPr lang="en-US" dirty="0" err="1"/>
              <a:t>HeaderNormal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text</a:t>
            </a:r>
            <a:br>
              <a:rPr lang="en-US" dirty="0" smtClean="0"/>
            </a:br>
            <a:r>
              <a:rPr lang="en-US" dirty="0" smtClean="0"/>
              <a:t>*italics*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## </a:t>
            </a:r>
            <a:r>
              <a:rPr lang="en-US" dirty="0" err="1" smtClean="0"/>
              <a:t>Subheader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**</a:t>
            </a:r>
            <a:r>
              <a:rPr lang="en-US" dirty="0"/>
              <a:t>bold</a:t>
            </a:r>
            <a:r>
              <a:rPr lang="en-US" dirty="0" smtClean="0"/>
              <a:t>**</a:t>
            </a:r>
            <a:br>
              <a:rPr lang="en-US" dirty="0" smtClean="0"/>
            </a:br>
            <a:r>
              <a:rPr lang="en-US" dirty="0" smtClean="0"/>
              <a:t>`</a:t>
            </a:r>
            <a:r>
              <a:rPr lang="en-US" dirty="0"/>
              <a:t>code</a:t>
            </a:r>
            <a:r>
              <a:rPr lang="en-US" dirty="0" smtClean="0"/>
              <a:t>`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link label](</a:t>
            </a:r>
            <a:r>
              <a:rPr lang="en-US" dirty="0" err="1"/>
              <a:t>url.site.org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/>
              <a:t>list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/>
              <a:t>list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10" y="2438399"/>
            <a:ext cx="3262986" cy="37385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80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rbind</a:t>
            </a:r>
            <a:r>
              <a:rPr lang="en-US" dirty="0" smtClean="0"/>
              <a:t>, </a:t>
            </a:r>
            <a:r>
              <a:rPr lang="en-US" dirty="0" err="1" smtClean="0"/>
              <a:t>cbind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working with R it is often necessary to format your data to fit the input function</a:t>
            </a:r>
          </a:p>
          <a:p>
            <a:endParaRPr lang="en-US" dirty="0" smtClean="0"/>
          </a:p>
          <a:p>
            <a:r>
              <a:rPr lang="en-US" dirty="0" err="1" smtClean="0"/>
              <a:t>rbind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combine objects by rows</a:t>
            </a:r>
          </a:p>
          <a:p>
            <a:pPr lvl="1"/>
            <a:r>
              <a:rPr lang="en-US" dirty="0" smtClean="0"/>
              <a:t>Make sure you have the same number of columns</a:t>
            </a:r>
          </a:p>
          <a:p>
            <a:r>
              <a:rPr lang="en-US" dirty="0" err="1" smtClean="0"/>
              <a:t>cbind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combine objects by columns</a:t>
            </a:r>
          </a:p>
          <a:p>
            <a:pPr lvl="1"/>
            <a:r>
              <a:rPr lang="en-US" dirty="0" smtClean="0"/>
              <a:t>Make sure you have the same number of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81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You can also embed plots, for example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ea typeface="Monaco" charset="0"/>
                <a:cs typeface="Monaco" charset="0"/>
              </a:rPr>
              <a:t>```{</a:t>
            </a:r>
            <a:r>
              <a:rPr lang="en-US" dirty="0">
                <a:ea typeface="Monaco" charset="0"/>
                <a:cs typeface="Monaco" charset="0"/>
              </a:rPr>
              <a:t>r boxplot, echo=FALSE</a:t>
            </a:r>
            <a:r>
              <a:rPr lang="en-US" dirty="0" smtClean="0">
                <a:ea typeface="Monaco" charset="0"/>
                <a:cs typeface="Monaco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ea typeface="Monaco" charset="0"/>
                <a:cs typeface="Monaco" charset="0"/>
              </a:rPr>
              <a:t>HIF3A_cancer</a:t>
            </a:r>
            <a:r>
              <a:rPr lang="en-US" dirty="0">
                <a:ea typeface="Monaco" charset="0"/>
                <a:cs typeface="Monaco" charset="0"/>
              </a:rPr>
              <a:t>&lt;-</a:t>
            </a:r>
            <a:r>
              <a:rPr lang="en-US" dirty="0" err="1" smtClean="0">
                <a:ea typeface="Monaco" charset="0"/>
                <a:cs typeface="Monaco" charset="0"/>
              </a:rPr>
              <a:t>rbind</a:t>
            </a:r>
            <a:r>
              <a:rPr lang="en-US" dirty="0" smtClean="0">
                <a:ea typeface="Monaco" charset="0"/>
                <a:cs typeface="Monaco" charset="0"/>
              </a:rPr>
              <a:t>(</a:t>
            </a:r>
            <a:br>
              <a:rPr lang="en-US" dirty="0" smtClean="0">
                <a:ea typeface="Monaco" charset="0"/>
                <a:cs typeface="Monaco" charset="0"/>
              </a:rPr>
            </a:br>
            <a:r>
              <a:rPr lang="en-US" dirty="0" smtClean="0">
                <a:ea typeface="Monaco" charset="0"/>
                <a:cs typeface="Monaco" charset="0"/>
              </a:rPr>
              <a:t>       </a:t>
            </a:r>
            <a:r>
              <a:rPr lang="en-US" dirty="0" err="1" smtClean="0">
                <a:ea typeface="Monaco" charset="0"/>
                <a:cs typeface="Monaco" charset="0"/>
              </a:rPr>
              <a:t>cbind</a:t>
            </a:r>
            <a:r>
              <a:rPr lang="en-US" dirty="0" smtClean="0">
                <a:ea typeface="Monaco" charset="0"/>
                <a:cs typeface="Monaco" charset="0"/>
              </a:rPr>
              <a:t>(t(</a:t>
            </a:r>
            <a:r>
              <a:rPr lang="en-US" dirty="0" err="1" smtClean="0">
                <a:ea typeface="Monaco" charset="0"/>
                <a:cs typeface="Monaco" charset="0"/>
              </a:rPr>
              <a:t>LumA</a:t>
            </a:r>
            <a:r>
              <a:rPr lang="en-US" dirty="0" smtClean="0">
                <a:ea typeface="Monaco" charset="0"/>
                <a:cs typeface="Monaco" charset="0"/>
              </a:rPr>
              <a:t>[</a:t>
            </a:r>
            <a:r>
              <a:rPr lang="en-US" dirty="0" err="1" smtClean="0">
                <a:ea typeface="Monaco" charset="0"/>
                <a:cs typeface="Monaco" charset="0"/>
              </a:rPr>
              <a:t>data$id</a:t>
            </a:r>
            <a:r>
              <a:rPr lang="en-US" dirty="0" smtClean="0">
                <a:ea typeface="Monaco" charset="0"/>
                <a:cs typeface="Monaco" charset="0"/>
              </a:rPr>
              <a:t> </a:t>
            </a:r>
            <a:r>
              <a:rPr lang="en-US" dirty="0">
                <a:ea typeface="Monaco" charset="0"/>
                <a:cs typeface="Monaco" charset="0"/>
              </a:rPr>
              <a:t>%in% c('HIF3A'),]),rep(1,ncol(</a:t>
            </a:r>
            <a:r>
              <a:rPr lang="en-US" dirty="0" err="1">
                <a:ea typeface="Monaco" charset="0"/>
                <a:cs typeface="Monaco" charset="0"/>
              </a:rPr>
              <a:t>LumA</a:t>
            </a:r>
            <a:r>
              <a:rPr lang="en-US" dirty="0">
                <a:ea typeface="Monaco" charset="0"/>
                <a:cs typeface="Monaco" charset="0"/>
              </a:rPr>
              <a:t>))),  </a:t>
            </a:r>
            <a:endParaRPr lang="en-US" dirty="0" smtClean="0">
              <a:ea typeface="Monaco" charset="0"/>
              <a:cs typeface="Monaco" charset="0"/>
            </a:endParaRPr>
          </a:p>
          <a:p>
            <a:pPr marL="0" indent="0">
              <a:buNone/>
            </a:pPr>
            <a:r>
              <a:rPr lang="en-US" dirty="0" smtClean="0">
                <a:ea typeface="Monaco" charset="0"/>
                <a:cs typeface="Monaco" charset="0"/>
              </a:rPr>
              <a:t>       </a:t>
            </a:r>
            <a:r>
              <a:rPr lang="en-US" dirty="0" err="1" smtClean="0">
                <a:ea typeface="Monaco" charset="0"/>
                <a:cs typeface="Monaco" charset="0"/>
              </a:rPr>
              <a:t>cbind</a:t>
            </a:r>
            <a:r>
              <a:rPr lang="en-US" dirty="0" smtClean="0">
                <a:ea typeface="Monaco" charset="0"/>
                <a:cs typeface="Monaco" charset="0"/>
              </a:rPr>
              <a:t>(t(Basal[</a:t>
            </a:r>
            <a:r>
              <a:rPr lang="en-US" dirty="0" err="1" smtClean="0">
                <a:ea typeface="Monaco" charset="0"/>
                <a:cs typeface="Monaco" charset="0"/>
              </a:rPr>
              <a:t>data$id</a:t>
            </a:r>
            <a:r>
              <a:rPr lang="en-US" dirty="0" smtClean="0">
                <a:ea typeface="Monaco" charset="0"/>
                <a:cs typeface="Monaco" charset="0"/>
              </a:rPr>
              <a:t> </a:t>
            </a:r>
            <a:r>
              <a:rPr lang="en-US" dirty="0">
                <a:ea typeface="Monaco" charset="0"/>
                <a:cs typeface="Monaco" charset="0"/>
              </a:rPr>
              <a:t>%in% c('HIF3A'),]),rep(0,ncol(Basal)))) </a:t>
            </a:r>
            <a:endParaRPr lang="en-US" dirty="0" smtClean="0">
              <a:ea typeface="Monaco" charset="0"/>
              <a:cs typeface="Monaco" charset="0"/>
            </a:endParaRPr>
          </a:p>
          <a:p>
            <a:pPr marL="0" indent="0">
              <a:buNone/>
            </a:pPr>
            <a:r>
              <a:rPr lang="en-US" dirty="0" err="1" smtClean="0">
                <a:ea typeface="Monaco" charset="0"/>
                <a:cs typeface="Monaco" charset="0"/>
              </a:rPr>
              <a:t>colnames</a:t>
            </a:r>
            <a:r>
              <a:rPr lang="en-US" dirty="0" smtClean="0">
                <a:ea typeface="Monaco" charset="0"/>
                <a:cs typeface="Monaco" charset="0"/>
              </a:rPr>
              <a:t>(HIF3A_cancer</a:t>
            </a:r>
            <a:r>
              <a:rPr lang="en-US" dirty="0">
                <a:ea typeface="Monaco" charset="0"/>
                <a:cs typeface="Monaco" charset="0"/>
              </a:rPr>
              <a:t>)&lt;-c("</a:t>
            </a:r>
            <a:r>
              <a:rPr lang="en-US" dirty="0" err="1">
                <a:ea typeface="Monaco" charset="0"/>
                <a:cs typeface="Monaco" charset="0"/>
              </a:rPr>
              <a:t>expression","cancer</a:t>
            </a:r>
            <a:r>
              <a:rPr lang="en-US" dirty="0" smtClean="0">
                <a:ea typeface="Monaco" charset="0"/>
                <a:cs typeface="Monaco" charset="0"/>
              </a:rPr>
              <a:t>")</a:t>
            </a:r>
          </a:p>
          <a:p>
            <a:pPr marL="0" indent="0">
              <a:buNone/>
            </a:pPr>
            <a:r>
              <a:rPr lang="en-US" dirty="0" smtClean="0">
                <a:ea typeface="Monaco" charset="0"/>
                <a:cs typeface="Monaco" charset="0"/>
              </a:rPr>
              <a:t>boxplot(</a:t>
            </a:r>
            <a:r>
              <a:rPr lang="en-US" dirty="0" err="1" smtClean="0">
                <a:ea typeface="Monaco" charset="0"/>
                <a:cs typeface="Monaco" charset="0"/>
              </a:rPr>
              <a:t>expression~cancer</a:t>
            </a:r>
            <a:r>
              <a:rPr lang="en-US" dirty="0">
                <a:ea typeface="Monaco" charset="0"/>
                <a:cs typeface="Monaco" charset="0"/>
              </a:rPr>
              <a:t>, HIF3A_cancer</a:t>
            </a:r>
            <a:r>
              <a:rPr lang="en-US" dirty="0" smtClean="0">
                <a:ea typeface="Monaco" charset="0"/>
                <a:cs typeface="Monaco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ea typeface="Monaco" charset="0"/>
                <a:cs typeface="Monaco" charset="0"/>
              </a:rPr>
              <a:t>```</a:t>
            </a:r>
            <a:endParaRPr lang="en-US" dirty="0"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Downloaded and Installed: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RStudio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</a:p>
          <a:p>
            <a:pPr lvl="1"/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84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in the output document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296" y="2438400"/>
            <a:ext cx="4799407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74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```{r table, echo=FALSE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err="1" smtClean="0"/>
              <a:t>rownames</a:t>
            </a:r>
            <a:r>
              <a:rPr lang="en-US" dirty="0" smtClean="0"/>
              <a:t>(</a:t>
            </a:r>
            <a:r>
              <a:rPr lang="en-US" dirty="0" err="1" smtClean="0"/>
              <a:t>LumA</a:t>
            </a:r>
            <a:r>
              <a:rPr lang="en-US" dirty="0"/>
              <a:t>) &lt;- </a:t>
            </a:r>
            <a:r>
              <a:rPr lang="en-US" dirty="0" err="1" smtClean="0"/>
              <a:t>data$id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/>
              <a:t>&lt;- head(</a:t>
            </a:r>
            <a:r>
              <a:rPr lang="en-US" dirty="0" err="1"/>
              <a:t>LumA</a:t>
            </a:r>
            <a:r>
              <a:rPr lang="en-US" dirty="0"/>
              <a:t>[,c(1,2)],10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library(</a:t>
            </a:r>
            <a:r>
              <a:rPr lang="en-US" dirty="0" err="1" smtClean="0"/>
              <a:t>knitr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kable</a:t>
            </a:r>
            <a:r>
              <a:rPr lang="en-US" dirty="0" smtClean="0"/>
              <a:t>(table)</a:t>
            </a:r>
          </a:p>
          <a:p>
            <a:pPr marL="0" indent="0">
              <a:buNone/>
            </a:pPr>
            <a:r>
              <a:rPr lang="en-US" dirty="0" smtClean="0"/>
              <a:t>```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in the output document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624143"/>
            <a:ext cx="7886700" cy="33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1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</a:t>
            </a:r>
            <a:r>
              <a:rPr lang="en-US" dirty="0" smtClean="0"/>
              <a:t>ersion control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svn</a:t>
            </a:r>
            <a:endParaRPr lang="en-US" dirty="0" smtClean="0"/>
          </a:p>
          <a:p>
            <a:r>
              <a:rPr lang="en-US" dirty="0" smtClean="0"/>
              <a:t>Debugger</a:t>
            </a:r>
          </a:p>
          <a:p>
            <a:r>
              <a:rPr lang="en-US" dirty="0"/>
              <a:t>P</a:t>
            </a:r>
            <a:r>
              <a:rPr lang="en-US" dirty="0" smtClean="0"/>
              <a:t>ackage management </a:t>
            </a:r>
            <a:r>
              <a:rPr lang="mr-IN" dirty="0" smtClean="0"/>
              <a:t>–</a:t>
            </a:r>
            <a:r>
              <a:rPr lang="en-US" dirty="0" smtClean="0"/>
              <a:t> “packrat” support built-in</a:t>
            </a:r>
          </a:p>
          <a:p>
            <a:r>
              <a:rPr lang="en-US" dirty="0" smtClean="0"/>
              <a:t>Profiler</a:t>
            </a:r>
          </a:p>
          <a:p>
            <a:r>
              <a:rPr lang="en-US" dirty="0"/>
              <a:t>G</a:t>
            </a:r>
            <a:r>
              <a:rPr lang="en-US" dirty="0" smtClean="0"/>
              <a:t>ood editor</a:t>
            </a:r>
          </a:p>
          <a:p>
            <a:r>
              <a:rPr lang="en-US" dirty="0" smtClean="0"/>
              <a:t>Extensible with plugins </a:t>
            </a:r>
          </a:p>
          <a:p>
            <a:r>
              <a:rPr lang="en-US" dirty="0" smtClean="0"/>
              <a:t>Online publishing</a:t>
            </a:r>
          </a:p>
          <a:p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“forked” an existing </a:t>
            </a:r>
            <a:r>
              <a:rPr lang="en-US" dirty="0" err="1" smtClean="0"/>
              <a:t>github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 </a:t>
            </a:r>
            <a:r>
              <a:rPr lang="en-US" dirty="0" smtClean="0"/>
              <a:t>use the basic features:</a:t>
            </a:r>
          </a:p>
          <a:p>
            <a:pPr lvl="1"/>
            <a:r>
              <a:rPr lang="en-US" dirty="0" smtClean="0"/>
              <a:t>Fork an existing project (through www)</a:t>
            </a:r>
          </a:p>
          <a:p>
            <a:pPr lvl="1"/>
            <a:r>
              <a:rPr lang="en-US" dirty="0" smtClean="0"/>
              <a:t>Make it private (through www)</a:t>
            </a:r>
          </a:p>
          <a:p>
            <a:pPr lvl="1"/>
            <a:r>
              <a:rPr lang="en-US" dirty="0" smtClean="0"/>
              <a:t>Clone the sources to your local disk (through </a:t>
            </a:r>
            <a:r>
              <a:rPr lang="en-US" dirty="0" err="1" smtClean="0"/>
              <a:t>rstudio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Add/modify files </a:t>
            </a:r>
            <a:r>
              <a:rPr lang="en-US" dirty="0"/>
              <a:t>(through </a:t>
            </a:r>
            <a:r>
              <a:rPr lang="en-US" dirty="0" err="1" smtClean="0"/>
              <a:t>rstudio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Check them back into the repository (through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working with data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8399"/>
            <a:ext cx="7886700" cy="4038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Load dataset </a:t>
            </a:r>
            <a:r>
              <a:rPr lang="en-US" dirty="0" err="1" smtClean="0"/>
              <a:t>basal_lumA.txt</a:t>
            </a:r>
            <a:endParaRPr lang="en-US" dirty="0" smtClean="0"/>
          </a:p>
          <a:p>
            <a:pPr lvl="1"/>
            <a:r>
              <a:rPr lang="en-US" dirty="0" smtClean="0"/>
              <a:t>Let’s preview in Excel first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Notice two header lines</a:t>
            </a:r>
          </a:p>
          <a:p>
            <a:pPr lvl="2"/>
            <a:r>
              <a:rPr lang="en-US" dirty="0"/>
              <a:t>File &lt;- "</a:t>
            </a:r>
            <a:r>
              <a:rPr lang="en-US" dirty="0" err="1" smtClean="0"/>
              <a:t>basal_lumA.txt</a:t>
            </a:r>
            <a:r>
              <a:rPr lang="en-US" dirty="0" smtClean="0"/>
              <a:t>"</a:t>
            </a:r>
            <a:endParaRPr lang="en-US" dirty="0"/>
          </a:p>
          <a:p>
            <a:pPr lvl="2"/>
            <a:r>
              <a:rPr lang="en-US" dirty="0" smtClean="0"/>
              <a:t>header </a:t>
            </a:r>
            <a:r>
              <a:rPr lang="en-US" dirty="0"/>
              <a:t>&lt;- scan(file, </a:t>
            </a:r>
            <a:r>
              <a:rPr lang="en-US" dirty="0" err="1"/>
              <a:t>nlines</a:t>
            </a:r>
            <a:r>
              <a:rPr lang="en-US" dirty="0"/>
              <a:t> = 1, what = character</a:t>
            </a:r>
            <a:r>
              <a:rPr lang="en-US" dirty="0" smtClean="0"/>
              <a:t>())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&lt;- </a:t>
            </a:r>
            <a:r>
              <a:rPr lang="en-US" dirty="0" err="1"/>
              <a:t>read.table</a:t>
            </a:r>
            <a:r>
              <a:rPr lang="en-US" dirty="0"/>
              <a:t>(file, skip = 2, header = FALSE, </a:t>
            </a:r>
            <a:r>
              <a:rPr lang="en-US" dirty="0" err="1"/>
              <a:t>sep</a:t>
            </a:r>
            <a:r>
              <a:rPr lang="en-US" dirty="0"/>
              <a:t> = "\t", quote = "", </a:t>
            </a:r>
            <a:r>
              <a:rPr lang="en-US" dirty="0" err="1"/>
              <a:t>check.names</a:t>
            </a:r>
            <a:r>
              <a:rPr lang="en-US" dirty="0"/>
              <a:t>=FALSE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names(data</a:t>
            </a:r>
            <a:r>
              <a:rPr lang="en-US" dirty="0"/>
              <a:t>) &lt;- header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86277"/>
            <a:ext cx="5114615" cy="1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1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dim(data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describe dimensions of dataset</a:t>
            </a:r>
          </a:p>
          <a:p>
            <a:r>
              <a:rPr lang="en-US" dirty="0" err="1" smtClean="0"/>
              <a:t>data$id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show column labeled “id” </a:t>
            </a:r>
            <a:r>
              <a:rPr lang="mr-IN" dirty="0" smtClean="0"/>
              <a:t>–</a:t>
            </a:r>
            <a:r>
              <a:rPr lang="en-US" dirty="0" smtClean="0"/>
              <a:t> gene names</a:t>
            </a:r>
          </a:p>
          <a:p>
            <a:r>
              <a:rPr lang="en-US" dirty="0" err="1"/>
              <a:t>as.character</a:t>
            </a:r>
            <a:r>
              <a:rPr lang="en-US" dirty="0"/>
              <a:t>(</a:t>
            </a:r>
            <a:r>
              <a:rPr lang="en-US" dirty="0" err="1"/>
              <a:t>data$id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a better way to see genes</a:t>
            </a:r>
          </a:p>
          <a:p>
            <a:r>
              <a:rPr lang="en-US" dirty="0" smtClean="0"/>
              <a:t>data[</a:t>
            </a:r>
            <a:r>
              <a:rPr lang="en-US" dirty="0" err="1" smtClean="0"/>
              <a:t>data$id</a:t>
            </a:r>
            <a:r>
              <a:rPr lang="en-US" dirty="0"/>
              <a:t>=="HIF3A</a:t>
            </a:r>
            <a:r>
              <a:rPr lang="en-US" dirty="0" smtClean="0"/>
              <a:t>",] </a:t>
            </a:r>
            <a:r>
              <a:rPr lang="mr-IN" dirty="0" smtClean="0"/>
              <a:t>–</a:t>
            </a:r>
            <a:r>
              <a:rPr lang="en-US" dirty="0" smtClean="0"/>
              <a:t> filter on a particular gene</a:t>
            </a:r>
          </a:p>
          <a:p>
            <a:r>
              <a:rPr lang="en-US" dirty="0" smtClean="0"/>
              <a:t>data[,c(6)] </a:t>
            </a:r>
            <a:r>
              <a:rPr lang="mr-IN" dirty="0" smtClean="0"/>
              <a:t>–</a:t>
            </a:r>
            <a:r>
              <a:rPr lang="en-US" dirty="0" smtClean="0"/>
              <a:t> filter on a particular column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“Environment tab” shows all currently initialized variables </a:t>
            </a:r>
            <a:r>
              <a:rPr lang="mr-IN" dirty="0" smtClean="0"/>
              <a:t>–</a:t>
            </a:r>
            <a:r>
              <a:rPr lang="en-US" dirty="0" smtClean="0"/>
              <a:t> click on        </a:t>
            </a:r>
            <a:r>
              <a:rPr lang="en-US" dirty="0"/>
              <a:t>t</a:t>
            </a:r>
            <a:r>
              <a:rPr lang="en-US" dirty="0" smtClean="0"/>
              <a:t>o show a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22" y="545394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Read second header</a:t>
            </a:r>
          </a:p>
          <a:p>
            <a:pPr lvl="1"/>
            <a:r>
              <a:rPr lang="en-US" dirty="0" smtClean="0"/>
              <a:t>header2 </a:t>
            </a:r>
            <a:r>
              <a:rPr lang="en-US" dirty="0"/>
              <a:t>&lt;- scan(file, skip = 1, </a:t>
            </a:r>
            <a:r>
              <a:rPr lang="en-US" dirty="0" err="1"/>
              <a:t>nlines</a:t>
            </a:r>
            <a:r>
              <a:rPr lang="en-US" dirty="0"/>
              <a:t> = 1,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</a:t>
            </a:r>
            <a:r>
              <a:rPr lang="en-US" dirty="0"/>
              <a:t>= character</a:t>
            </a:r>
            <a:r>
              <a:rPr lang="en-US" dirty="0" smtClean="0"/>
              <a:t>())</a:t>
            </a:r>
          </a:p>
          <a:p>
            <a:r>
              <a:rPr lang="en-US" dirty="0" smtClean="0"/>
              <a:t>Filter input dataset to two groups</a:t>
            </a:r>
          </a:p>
          <a:p>
            <a:pPr lvl="1"/>
            <a:r>
              <a:rPr lang="en-US" dirty="0" err="1"/>
              <a:t>LumA</a:t>
            </a:r>
            <a:r>
              <a:rPr lang="en-US" dirty="0"/>
              <a:t> &lt;- </a:t>
            </a:r>
            <a:r>
              <a:rPr lang="en-US" dirty="0" smtClean="0"/>
              <a:t>data</a:t>
            </a:r>
            <a:r>
              <a:rPr lang="en-US" dirty="0"/>
              <a:t>[,header2=='</a:t>
            </a:r>
            <a:r>
              <a:rPr lang="en-US" dirty="0" err="1"/>
              <a:t>LumA</a:t>
            </a:r>
            <a:r>
              <a:rPr lang="en-US" dirty="0" smtClean="0"/>
              <a:t>']</a:t>
            </a:r>
          </a:p>
          <a:p>
            <a:pPr lvl="1"/>
            <a:r>
              <a:rPr lang="en-US" dirty="0" smtClean="0"/>
              <a:t>Basal </a:t>
            </a:r>
            <a:r>
              <a:rPr lang="en-US" dirty="0"/>
              <a:t>&lt;- data[,</a:t>
            </a:r>
            <a:r>
              <a:rPr lang="en-US" dirty="0" smtClean="0"/>
              <a:t>header2</a:t>
            </a:r>
            <a:r>
              <a:rPr lang="en-US" dirty="0"/>
              <a:t>=='Basal</a:t>
            </a:r>
            <a:r>
              <a:rPr lang="en-US" dirty="0" smtClean="0"/>
              <a:t>']</a:t>
            </a:r>
          </a:p>
          <a:p>
            <a:r>
              <a:rPr lang="en-US" dirty="0" smtClean="0"/>
              <a:t>First 25 genes</a:t>
            </a:r>
          </a:p>
          <a:p>
            <a:pPr lvl="1"/>
            <a:r>
              <a:rPr lang="en-US" dirty="0" err="1"/>
              <a:t>LumA</a:t>
            </a:r>
            <a:r>
              <a:rPr lang="en-US" dirty="0"/>
              <a:t> &lt;- </a:t>
            </a:r>
            <a:r>
              <a:rPr lang="en-US" dirty="0" smtClean="0"/>
              <a:t>head(data</a:t>
            </a:r>
            <a:r>
              <a:rPr lang="en-US" dirty="0"/>
              <a:t>[,header2=='</a:t>
            </a:r>
            <a:r>
              <a:rPr lang="en-US" dirty="0" err="1"/>
              <a:t>LumA</a:t>
            </a:r>
            <a:r>
              <a:rPr lang="en-US" dirty="0" smtClean="0"/>
              <a:t>'],25)</a:t>
            </a:r>
            <a:endParaRPr lang="en-US" dirty="0"/>
          </a:p>
          <a:p>
            <a:pPr lvl="1"/>
            <a:r>
              <a:rPr lang="en-US" dirty="0"/>
              <a:t>Basal &lt;- </a:t>
            </a:r>
            <a:r>
              <a:rPr lang="en-US" dirty="0" smtClean="0"/>
              <a:t>head(data</a:t>
            </a:r>
            <a:r>
              <a:rPr lang="en-US" dirty="0"/>
              <a:t>[,header2=='Basal</a:t>
            </a:r>
            <a:r>
              <a:rPr lang="en-US" dirty="0" smtClean="0"/>
              <a:t>'],25)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346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mr-IN" dirty="0"/>
              <a:t>first25 &lt;- </a:t>
            </a:r>
            <a:r>
              <a:rPr lang="mr-IN" dirty="0" err="1"/>
              <a:t>c</a:t>
            </a:r>
            <a:r>
              <a:rPr lang="mr-IN" dirty="0"/>
              <a:t>('ARHGEF10L','HIF3A','RNF17','RNF10','RNF11','RNF13','GTF2IP1','REM1','MTVR2','RTN4RL2','C16orf13','C16orf11','FGFR1OP2','TSKS','ATRX','PMM2','ASS1','NCBP1','ZNF709','ZNF708',</a:t>
            </a:r>
            <a:r>
              <a:rPr lang="mr-IN" dirty="0" smtClean="0"/>
              <a:t>'RBM14</a:t>
            </a:r>
            <a:r>
              <a:rPr lang="mr-IN" dirty="0"/>
              <a:t>','NCBP2','DISC1','CAMK1',</a:t>
            </a:r>
            <a:r>
              <a:rPr lang="mr-IN" dirty="0" smtClean="0"/>
              <a:t>'RPL37’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LumA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smtClean="0"/>
              <a:t>data[</a:t>
            </a:r>
            <a:r>
              <a:rPr lang="en-US" dirty="0" err="1" smtClean="0"/>
              <a:t>data$id</a:t>
            </a:r>
            <a:r>
              <a:rPr lang="en-US" dirty="0" smtClean="0"/>
              <a:t> %in% first25,header2</a:t>
            </a:r>
            <a:r>
              <a:rPr lang="en-US" dirty="0"/>
              <a:t>=='</a:t>
            </a:r>
            <a:r>
              <a:rPr lang="en-US" dirty="0" err="1"/>
              <a:t>LumA</a:t>
            </a:r>
            <a:r>
              <a:rPr lang="en-US" dirty="0" smtClean="0"/>
              <a:t>']</a:t>
            </a:r>
            <a:endParaRPr lang="en-US" dirty="0"/>
          </a:p>
          <a:p>
            <a:pPr lvl="1"/>
            <a:r>
              <a:rPr lang="en-US" dirty="0"/>
              <a:t>Basal &lt;- </a:t>
            </a:r>
            <a:r>
              <a:rPr lang="en-US" dirty="0" smtClean="0"/>
              <a:t>data[</a:t>
            </a:r>
            <a:r>
              <a:rPr lang="en-US" dirty="0" err="1"/>
              <a:t>data$id</a:t>
            </a:r>
            <a:r>
              <a:rPr lang="en-US" dirty="0"/>
              <a:t> %in% </a:t>
            </a:r>
            <a:r>
              <a:rPr lang="en-US" dirty="0" smtClean="0"/>
              <a:t>first25,header2</a:t>
            </a:r>
            <a:r>
              <a:rPr lang="en-US" dirty="0"/>
              <a:t>=='Basal</a:t>
            </a:r>
            <a:r>
              <a:rPr lang="en-US" dirty="0" smtClean="0"/>
              <a:t>']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7335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C05411C-612C-7840-A2CF-F7D9257234FB}" vid="{DFC3E5F5-BA80-7F47-95AC-39F7429906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20481</TotalTime>
  <Words>900</Words>
  <Application>Microsoft Macintosh PowerPoint</Application>
  <PresentationFormat>On-screen Show (4:3)</PresentationFormat>
  <Paragraphs>176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Mangal</vt:lpstr>
      <vt:lpstr>Monaco</vt:lpstr>
      <vt:lpstr>Arial</vt:lpstr>
      <vt:lpstr>Theme1</vt:lpstr>
      <vt:lpstr>R/Rstudio/github</vt:lpstr>
      <vt:lpstr>Overview</vt:lpstr>
      <vt:lpstr>Software</vt:lpstr>
      <vt:lpstr>RStudio features</vt:lpstr>
      <vt:lpstr>Review github</vt:lpstr>
      <vt:lpstr>Start working with data…</vt:lpstr>
      <vt:lpstr>Working with data</vt:lpstr>
      <vt:lpstr>Filtering</vt:lpstr>
      <vt:lpstr>Filtering</vt:lpstr>
      <vt:lpstr>n-fold cross-validation</vt:lpstr>
      <vt:lpstr>split and sample  R commands</vt:lpstr>
      <vt:lpstr>n-fold cross-validation cont…</vt:lpstr>
      <vt:lpstr>Distances from centroid and classification</vt:lpstr>
      <vt:lpstr>sapply R command</vt:lpstr>
      <vt:lpstr>n-fold cross-validation cont…</vt:lpstr>
      <vt:lpstr>Result</vt:lpstr>
      <vt:lpstr>Rstudio and github </vt:lpstr>
      <vt:lpstr>Review file modifications</vt:lpstr>
      <vt:lpstr>Commit file modifications</vt:lpstr>
      <vt:lpstr>Rstudio – packages</vt:lpstr>
      <vt:lpstr>R Markdown</vt:lpstr>
      <vt:lpstr>Learning material</vt:lpstr>
      <vt:lpstr>R Markdown</vt:lpstr>
      <vt:lpstr>R Markdown Example</vt:lpstr>
      <vt:lpstr>R Markdown in RStudio</vt:lpstr>
      <vt:lpstr>R Markdown in RStudio</vt:lpstr>
      <vt:lpstr>R Markdown – not WYSIWYG</vt:lpstr>
      <vt:lpstr>rbind, cbind commands</vt:lpstr>
      <vt:lpstr>Embedding plots</vt:lpstr>
      <vt:lpstr>Plot in the output document</vt:lpstr>
      <vt:lpstr>Embedding tables</vt:lpstr>
      <vt:lpstr>Table in the output document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</dc:title>
  <dc:creator>Kouril, Michal</dc:creator>
  <cp:lastModifiedBy>Michal Kouril</cp:lastModifiedBy>
  <cp:revision>105</cp:revision>
  <cp:lastPrinted>2017-04-06T16:31:06Z</cp:lastPrinted>
  <dcterms:created xsi:type="dcterms:W3CDTF">2017-04-04T00:09:12Z</dcterms:created>
  <dcterms:modified xsi:type="dcterms:W3CDTF">2018-01-18T20:44:35Z</dcterms:modified>
</cp:coreProperties>
</file>